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9" r:id="rId3"/>
    <p:sldId id="260" r:id="rId4"/>
    <p:sldId id="258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-56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3556000" y="0"/>
            <a:ext cx="8636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127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4489157" y="533400"/>
            <a:ext cx="68072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4472589" y="3539864"/>
            <a:ext cx="6819704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7828299" y="6557946"/>
            <a:ext cx="2669952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F9AB72A-9EE8-4F43-A9C6-89D843216D34}" type="datetimeFigureOut">
              <a:rPr lang="en-IN" smtClean="0"/>
              <a:pPr/>
              <a:t>19-01-2023</a:t>
            </a:fld>
            <a:endParaRPr lang="en-IN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3759200" y="6557946"/>
            <a:ext cx="3903629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507845" y="6556248"/>
            <a:ext cx="784448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EFB0160-B07A-44F9-A360-F9289F6E248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9AB72A-9EE8-4F43-A9C6-89D843216D34}" type="datetimeFigureOut">
              <a:rPr lang="en-IN" smtClean="0"/>
              <a:pPr/>
              <a:t>19-01-2023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FB0160-B07A-44F9-A360-F9289F6E248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274956"/>
            <a:ext cx="2032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57088" y="6557946"/>
            <a:ext cx="2669952" cy="226902"/>
          </a:xfrm>
        </p:spPr>
        <p:txBody>
          <a:bodyPr/>
          <a:lstStyle>
            <a:extLst/>
          </a:lstStyle>
          <a:p>
            <a:fld id="{CF9AB72A-9EE8-4F43-A9C6-89D843216D34}" type="datetimeFigureOut">
              <a:rPr lang="en-IN" smtClean="0"/>
              <a:pPr/>
              <a:t>19-01-2023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556248"/>
            <a:ext cx="4876800" cy="228600"/>
          </a:xfrm>
        </p:spPr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39328" y="6553200"/>
            <a:ext cx="784448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EFB0160-B07A-44F9-A360-F9289F6E248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9AB72A-9EE8-4F43-A9C6-89D843216D34}" type="datetimeFigureOut">
              <a:rPr lang="en-IN" smtClean="0"/>
              <a:pPr/>
              <a:t>19-01-2023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FB0160-B07A-44F9-A360-F9289F6E248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400" y="2821838"/>
            <a:ext cx="8340651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2400" y="1905001"/>
            <a:ext cx="8340651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98984" y="6556810"/>
            <a:ext cx="2669952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F9AB72A-9EE8-4F43-A9C6-89D843216D34}" type="datetimeFigureOut">
              <a:rPr lang="en-IN" smtClean="0"/>
              <a:pPr/>
              <a:t>19-01-2023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13811" y="6556810"/>
            <a:ext cx="38608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78603" y="6555112"/>
            <a:ext cx="784448" cy="228600"/>
          </a:xfrm>
        </p:spPr>
        <p:txBody>
          <a:bodyPr/>
          <a:lstStyle>
            <a:extLst/>
          </a:lstStyle>
          <a:p>
            <a:fld id="{4EFB0160-B07A-44F9-A360-F9289F6E248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1744" y="1600201"/>
            <a:ext cx="469392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9AB72A-9EE8-4F43-A9C6-89D843216D34}" type="datetimeFigureOut">
              <a:rPr lang="en-IN" smtClean="0"/>
              <a:pPr/>
              <a:t>19-01-2023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FB0160-B07A-44F9-A360-F9289F6E248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571744" y="5867400"/>
            <a:ext cx="469392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1744" y="1711840"/>
            <a:ext cx="469392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9AB72A-9EE8-4F43-A9C6-89D843216D34}" type="datetimeFigureOut">
              <a:rPr lang="en-IN" smtClean="0"/>
              <a:pPr/>
              <a:t>19-01-2023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FB0160-B07A-44F9-A360-F9289F6E248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6064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9AB72A-9EE8-4F43-A9C6-89D843216D34}" type="datetimeFigureOut">
              <a:rPr lang="en-IN" smtClean="0"/>
              <a:pPr/>
              <a:t>19-01-2023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FB0160-B07A-44F9-A360-F9289F6E248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F9AB72A-9EE8-4F43-A9C6-89D843216D34}" type="datetimeFigureOut">
              <a:rPr lang="en-IN" smtClean="0"/>
              <a:pPr/>
              <a:t>19-01-2023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FB0160-B07A-44F9-A360-F9289F6E248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86384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97416"/>
            <a:ext cx="786384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0"/>
            <a:ext cx="9652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9AB72A-9EE8-4F43-A9C6-89D843216D34}" type="datetimeFigureOut">
              <a:rPr lang="en-IN" smtClean="0"/>
              <a:pPr/>
              <a:t>19-01-2023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FB0160-B07A-44F9-A360-F9289F6E248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797292" y="1004669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795609" y="998817"/>
            <a:ext cx="5759369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85464" y="1143000"/>
            <a:ext cx="4572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85464" y="3283634"/>
            <a:ext cx="4572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9AB72A-9EE8-4F43-A9C6-89D843216D34}" type="datetimeFigureOut">
              <a:rPr lang="en-IN" smtClean="0"/>
              <a:pPr/>
              <a:t>19-01-2023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FB0160-B07A-44F9-A360-F9289F6E2483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884909" y="1041002"/>
            <a:ext cx="560832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10871200" y="0"/>
            <a:ext cx="13208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609600" y="320040"/>
            <a:ext cx="9652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609600" y="1609416"/>
            <a:ext cx="9652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5661248" y="6557946"/>
            <a:ext cx="2669952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F9AB72A-9EE8-4F43-A9C6-89D843216D34}" type="datetimeFigureOut">
              <a:rPr lang="en-IN" smtClean="0"/>
              <a:pPr/>
              <a:t>19-01-2023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09600" y="6557946"/>
            <a:ext cx="48768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8335264" y="6556248"/>
            <a:ext cx="784448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EFB0160-B07A-44F9-A360-F9289F6E248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7CC89EF-9C3C-A14C-C386-111520FF6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80197"/>
          </a:xfrm>
        </p:spPr>
        <p:txBody>
          <a:bodyPr>
            <a:normAutofit/>
          </a:bodyPr>
          <a:lstStyle/>
          <a:p>
            <a:r>
              <a:rPr lang="en-IN" sz="3600" dirty="0"/>
              <a:t>KHATRA ADIBASI MAHAVIDYALAYA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74B13CF-4C29-2AE1-C83B-CCD521736E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78480"/>
            <a:ext cx="9144000" cy="3657600"/>
          </a:xfrm>
        </p:spPr>
        <p:txBody>
          <a:bodyPr>
            <a:normAutofit/>
          </a:bodyPr>
          <a:lstStyle/>
          <a:p>
            <a:r>
              <a:rPr lang="en-IN" sz="3200" dirty="0"/>
              <a:t>Department – </a:t>
            </a:r>
            <a:r>
              <a:rPr lang="en-IN" sz="3200" b="1" dirty="0"/>
              <a:t>Sanskrit</a:t>
            </a:r>
          </a:p>
          <a:p>
            <a:r>
              <a:rPr lang="en-IN" sz="3200" dirty="0"/>
              <a:t>Session : </a:t>
            </a:r>
            <a:r>
              <a:rPr lang="en-IN" sz="3200" dirty="0" smtClean="0"/>
              <a:t>2020-21</a:t>
            </a:r>
            <a:endParaRPr lang="en-IN" sz="3200" dirty="0"/>
          </a:p>
          <a:p>
            <a:r>
              <a:rPr lang="en-IN" sz="3200" dirty="0"/>
              <a:t>Semester: III</a:t>
            </a:r>
          </a:p>
          <a:p>
            <a:r>
              <a:rPr lang="en-IN" sz="3200" dirty="0"/>
              <a:t>Subject:  Introduction to </a:t>
            </a:r>
            <a:r>
              <a:rPr lang="en-IN" sz="3200" dirty="0" err="1"/>
              <a:t>Yajnavalkyasamhita</a:t>
            </a:r>
            <a:endParaRPr lang="en-IN" sz="3200" dirty="0"/>
          </a:p>
          <a:p>
            <a:r>
              <a:rPr lang="en-IN" sz="3200" dirty="0"/>
              <a:t>Teacher’s Name: </a:t>
            </a:r>
            <a:r>
              <a:rPr lang="en-IN" sz="3200" dirty="0" smtClean="0"/>
              <a:t>AMIYA KUMAR SATPATI</a:t>
            </a:r>
            <a:endParaRPr lang="en-IN" sz="3200" dirty="0"/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="" xmlns:a16="http://schemas.microsoft.com/office/drawing/2014/main" id="{23F61905-FA1B-661A-4117-E24B9D2C58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9329" y="627229"/>
            <a:ext cx="2168326" cy="2050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53419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B029DC-8A71-89B4-251A-DF2A6F0CB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a-IN" sz="6000" b="1" dirty="0">
                <a:solidFill>
                  <a:srgbClr val="202122"/>
                </a:solidFill>
                <a:latin typeface="Kokila" panose="020B0604020202020204" pitchFamily="34" charset="0"/>
                <a:ea typeface="+mn-ea"/>
                <a:cs typeface="Kokila" panose="020B0604020202020204" pitchFamily="34" charset="0"/>
              </a:rPr>
              <a:t>स्मृतिः</a:t>
            </a:r>
            <a:endParaRPr lang="en-IN" sz="6000" b="1" dirty="0">
              <a:solidFill>
                <a:srgbClr val="202122"/>
              </a:solidFill>
              <a:latin typeface="Kokila" panose="020B0604020202020204" pitchFamily="34" charset="0"/>
              <a:ea typeface="+mn-ea"/>
              <a:cs typeface="Kokil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3BC07B0-AF26-BF62-4C2C-9A22319AF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490" y="1530220"/>
            <a:ext cx="10747310" cy="5262465"/>
          </a:xfrm>
        </p:spPr>
        <p:txBody>
          <a:bodyPr>
            <a:normAutofit fontScale="92500" lnSpcReduction="10000"/>
          </a:bodyPr>
          <a:lstStyle/>
          <a:p>
            <a:pPr marL="541338" indent="-363538" algn="l">
              <a:buFont typeface="Wingdings" panose="05000000000000000000" pitchFamily="2" charset="2"/>
              <a:buChar char="q"/>
            </a:pPr>
            <a:r>
              <a:rPr lang="sa-IN" sz="3600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स्मृतिः नाम पूर्वतनज्ञानस्य स्मरणम् इत्येषः सामान्यः अर्थः । महर्षयः वेदान् गभीरतया अधीत्य हृद्गतान् उपदेशान् लिखितरूपेण अयच्छन् । एवं स्मरणात् प्राप्ताः स्मृतयः । </a:t>
            </a:r>
          </a:p>
          <a:p>
            <a:pPr marL="541338" indent="-363538" algn="l">
              <a:buFont typeface="Wingdings" panose="05000000000000000000" pitchFamily="2" charset="2"/>
              <a:buChar char="q"/>
            </a:pPr>
            <a:r>
              <a:rPr lang="sa-IN" sz="3600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स्मृतयः वेदानां सङ्ग्रहरूपाः सन्ति । एतासु धर्म-अर्थ-काम-मोक्षाणां चतुर्णामपि पुरुषार्थाणां विवेचनं कृतं वर्तते । अत्र वर्णाः, अर्थव्यवस्थाः, वर्णाश्रमधर्माः, विशेषावसरेषु करणीयानि कर्माणि, प्रायश्चित्तम्, प्रशासनप्रणालिः, दण्डव्यवस्था, मोक्षसाधनम् इत्यादिषु सर्वेषु विषयेषु विवरणम् उपलभ्यते ।</a:t>
            </a:r>
          </a:p>
          <a:p>
            <a:pPr marL="541338" indent="-363538" algn="l">
              <a:buFont typeface="Wingdings" panose="05000000000000000000" pitchFamily="2" charset="2"/>
              <a:buChar char="q"/>
            </a:pPr>
            <a:r>
              <a:rPr lang="sa-IN" sz="3600" b="1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श्रुतिस्तु वेदो विज्ञेयो धर्मशास्त्रं तु वै स्मृतिः </a:t>
            </a:r>
            <a:r>
              <a:rPr lang="sa-IN" sz="3600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।</a:t>
            </a:r>
          </a:p>
          <a:p>
            <a:pPr marL="541338" indent="-363538" algn="l">
              <a:buFont typeface="Wingdings" panose="05000000000000000000" pitchFamily="2" charset="2"/>
              <a:buChar char="q"/>
            </a:pPr>
            <a:r>
              <a:rPr lang="sa-IN" sz="3600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धर्मशास्त्राणाम् अपरं रूपमेव स्मृतिः इति उच्यते । किन्तु धर्मशास्त्राणां स्मृतीनां च भेदः विद्यते । धर्मशास्त्राणि विस्तृतानि भवन्ति किन्तु स्मृतयः संक्षिप्तरूपयुक्ताः भवन्ति ।</a:t>
            </a:r>
            <a:br>
              <a:rPr lang="sa-IN" sz="3600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</a:br>
            <a:r>
              <a:rPr lang="sa-IN" sz="3600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काश्चन स्मृतयः गद्यरूपेण भवन्ति । काश्चन पद्यरूपेण काश्चन चम्पूशैल्या वर्तन्ते ।</a:t>
            </a:r>
          </a:p>
          <a:p>
            <a:pPr marL="541338" indent="-363538"/>
            <a:endParaRPr lang="en-IN" dirty="0">
              <a:solidFill>
                <a:srgbClr val="202122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5305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56150BC-6FBE-7077-1F60-37AFEF69F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a-IN" sz="6600" b="1" dirty="0">
                <a:latin typeface="Kokila" panose="020B0604020202020204" pitchFamily="34" charset="0"/>
                <a:cs typeface="Kokila" panose="020B0604020202020204" pitchFamily="34" charset="0"/>
              </a:rPr>
              <a:t>स्मृतिभेदाः</a:t>
            </a:r>
            <a:endParaRPr lang="en-IN" sz="6600" b="1" dirty="0"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68DFA06-BE13-6773-CF95-CA498AB5C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893" y="1825625"/>
            <a:ext cx="11719249" cy="4920408"/>
          </a:xfrm>
        </p:spPr>
        <p:txBody>
          <a:bodyPr/>
          <a:lstStyle/>
          <a:p>
            <a:pPr marL="0" indent="0" algn="ctr">
              <a:buNone/>
            </a:pPr>
            <a:endParaRPr lang="sa-IN" sz="4400" dirty="0">
              <a:latin typeface="Kokila" panose="020B0604020202020204" pitchFamily="34" charset="0"/>
              <a:ea typeface="+mj-ea"/>
              <a:cs typeface="Kokila" panose="020B0604020202020204" pitchFamily="34" charset="0"/>
            </a:endParaRPr>
          </a:p>
          <a:p>
            <a:pPr marL="0" indent="0" algn="ctr">
              <a:buNone/>
            </a:pPr>
            <a:endParaRPr lang="sa-IN" sz="4400" dirty="0">
              <a:latin typeface="Kokila" panose="020B0604020202020204" pitchFamily="34" charset="0"/>
              <a:ea typeface="+mj-ea"/>
              <a:cs typeface="Kokila" panose="020B0604020202020204" pitchFamily="34" charset="0"/>
            </a:endParaRPr>
          </a:p>
          <a:p>
            <a:pPr marL="0" indent="0" algn="ctr">
              <a:buNone/>
            </a:pPr>
            <a:r>
              <a:rPr lang="sa-IN" sz="44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मन्वत्रिविष्णुहारितयाज्ञवल्क्योशनोङ्गिराः।</a:t>
            </a:r>
          </a:p>
          <a:p>
            <a:pPr marL="0" indent="0" algn="ctr">
              <a:buNone/>
            </a:pPr>
            <a:r>
              <a:rPr lang="sa-IN" sz="44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यमापस्तम्बसंवर्त्ताः कात्यायनबृहस्पती।।</a:t>
            </a:r>
          </a:p>
          <a:p>
            <a:pPr marL="0" indent="0" algn="ctr">
              <a:buNone/>
            </a:pPr>
            <a:r>
              <a:rPr lang="sa-IN" sz="44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पराशरव्यासशङ्खलिखिता दक्षगौतमौ।</a:t>
            </a:r>
          </a:p>
          <a:p>
            <a:pPr marL="0" indent="0" algn="ctr">
              <a:buNone/>
            </a:pPr>
            <a:r>
              <a:rPr lang="sa-IN" sz="4400" dirty="0">
                <a:latin typeface="Kokila" panose="020B0604020202020204" pitchFamily="34" charset="0"/>
                <a:ea typeface="+mj-ea"/>
                <a:cs typeface="Kokila" panose="020B0604020202020204" pitchFamily="34" charset="0"/>
              </a:rPr>
              <a:t>शातातपो वशिष्टश्च धर्मशास्त्रप्रयोजकाः।।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704056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B1A89D5-AE58-14A8-B569-05A4338E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a-IN" b="0" i="0" dirty="0">
                <a:solidFill>
                  <a:srgbClr val="202122"/>
                </a:solidFill>
                <a:effectLst/>
                <a:latin typeface="Kokila" panose="020B0604020202020204" pitchFamily="34" charset="0"/>
                <a:cs typeface="Kokila" panose="020B0604020202020204" pitchFamily="34" charset="0"/>
              </a:rPr>
              <a:t>याज्ञवल्क्यस्मृतिः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063994E-36D4-47FF-3BAC-ED4DD04FFA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576873"/>
            <a:ext cx="11039668" cy="5169258"/>
          </a:xfrm>
        </p:spPr>
        <p:txBody>
          <a:bodyPr>
            <a:normAutofit lnSpcReduction="10000"/>
          </a:bodyPr>
          <a:lstStyle/>
          <a:p>
            <a:pPr marL="625475">
              <a:buFont typeface="Wingdings" panose="05000000000000000000" pitchFamily="2" charset="2"/>
              <a:buChar char="q"/>
            </a:pPr>
            <a:r>
              <a:rPr lang="sa-IN" sz="3200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याज्ञवल्क्यमहर्षिणा</a:t>
            </a:r>
            <a:r>
              <a:rPr lang="sa-IN" sz="3200" b="0" i="0" dirty="0">
                <a:solidFill>
                  <a:srgbClr val="202122"/>
                </a:solidFill>
                <a:effectLst/>
                <a:latin typeface="Kokila" panose="020B0604020202020204" pitchFamily="34" charset="0"/>
                <a:cs typeface="Kokila" panose="020B0604020202020204" pitchFamily="34" charset="0"/>
              </a:rPr>
              <a:t> लिखिता स्मृतिः याज्ञवल्क्यस्मृतिनाम्ना चिरं प्रख्याताऽस्ति । </a:t>
            </a:r>
          </a:p>
          <a:p>
            <a:pPr marL="625475">
              <a:buFont typeface="Wingdings" panose="05000000000000000000" pitchFamily="2" charset="2"/>
              <a:buChar char="q"/>
            </a:pPr>
            <a:r>
              <a:rPr lang="sa-IN" sz="3200" b="0" i="0" dirty="0">
                <a:solidFill>
                  <a:srgbClr val="202122"/>
                </a:solidFill>
                <a:effectLst/>
                <a:latin typeface="Kokila" panose="020B0604020202020204" pitchFamily="34" charset="0"/>
                <a:cs typeface="Kokila" panose="020B0604020202020204" pitchFamily="34" charset="0"/>
              </a:rPr>
              <a:t>मानवसामाजे व्यावहारिकदृष्ट्या तत्प्रणीतायाः स्मृतेः सुमहद् गौरवं वरीवर्ति । </a:t>
            </a:r>
          </a:p>
          <a:p>
            <a:pPr marL="625475">
              <a:buFont typeface="Wingdings" panose="05000000000000000000" pitchFamily="2" charset="2"/>
              <a:buChar char="q"/>
            </a:pPr>
            <a:r>
              <a:rPr lang="sa-IN" sz="3200" b="0" i="0" dirty="0">
                <a:solidFill>
                  <a:srgbClr val="202122"/>
                </a:solidFill>
                <a:effectLst/>
                <a:latin typeface="Kokila" panose="020B0604020202020204" pitchFamily="34" charset="0"/>
                <a:cs typeface="Kokila" panose="020B0604020202020204" pitchFamily="34" charset="0"/>
              </a:rPr>
              <a:t>याज्ञवल्क्यस्मृतिः </a:t>
            </a:r>
            <a:r>
              <a:rPr lang="sa-IN" sz="3200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सनकादिनामृषीणां</a:t>
            </a:r>
            <a:r>
              <a:rPr lang="sa-IN" sz="3200" b="0" i="0" dirty="0">
                <a:solidFill>
                  <a:srgbClr val="202122"/>
                </a:solidFill>
                <a:effectLst/>
                <a:latin typeface="Kokila" panose="020B0604020202020204" pitchFamily="34" charset="0"/>
                <a:cs typeface="Kokila" panose="020B0604020202020204" pitchFamily="34" charset="0"/>
              </a:rPr>
              <a:t> सोमश्रवादिमुनीनाञ्च धर्मजिज्ञासायां प्रश्नोत्तरच्छलरुपा स्मृतिरिति कथ्यते । </a:t>
            </a:r>
          </a:p>
          <a:p>
            <a:pPr marL="625475">
              <a:buFont typeface="Wingdings" panose="05000000000000000000" pitchFamily="2" charset="2"/>
              <a:buChar char="q"/>
            </a:pPr>
            <a:r>
              <a:rPr lang="sa-IN" sz="3200" b="0" i="0" dirty="0">
                <a:solidFill>
                  <a:srgbClr val="202122"/>
                </a:solidFill>
                <a:effectLst/>
                <a:latin typeface="Kokila" panose="020B0604020202020204" pitchFamily="34" charset="0"/>
                <a:cs typeface="Kokila" panose="020B0604020202020204" pitchFamily="34" charset="0"/>
              </a:rPr>
              <a:t>मनुस्मृतिवत् संहितायाम् </a:t>
            </a:r>
            <a:r>
              <a:rPr lang="sa-IN" sz="3200" dirty="0">
                <a:solidFill>
                  <a:srgbClr val="202122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अस्यामपि</a:t>
            </a:r>
            <a:r>
              <a:rPr lang="sa-IN" sz="3200" b="0" i="0" dirty="0">
                <a:solidFill>
                  <a:srgbClr val="202122"/>
                </a:solidFill>
                <a:effectLst/>
                <a:latin typeface="Kokila" panose="020B0604020202020204" pitchFamily="34" charset="0"/>
                <a:cs typeface="Kokila" panose="020B0604020202020204" pitchFamily="34" charset="0"/>
              </a:rPr>
              <a:t> यथाक्रमम् आचार-व्यवहार-प्रायश्चित्त-भेदेन त्रयोऽध्याया वर्त्तन्ते ।</a:t>
            </a:r>
          </a:p>
          <a:p>
            <a:pPr marL="625475">
              <a:buFont typeface="Wingdings" panose="05000000000000000000" pitchFamily="2" charset="2"/>
              <a:buChar char="q"/>
            </a:pPr>
            <a:r>
              <a:rPr lang="sa-IN" sz="3200" dirty="0">
                <a:latin typeface="Kokila" panose="020B0604020202020204" pitchFamily="34" charset="0"/>
                <a:cs typeface="Kokila" panose="020B0604020202020204" pitchFamily="34" charset="0"/>
              </a:rPr>
              <a:t>अस्याः स्मृतेः पञ्च टीकाः समुपलभ्यन्ते । तत्रादौ विश्वरुपस्य बालक्रीडाटीका, ततो विज्ञानेश्वरस्य मिताक्षरा, ततोऽपरादित्यस्यापरार्कटीका, तदनन्तरं शूलपाणेः दीपकलिकाटीका, सर्वशेषे मित्रमिश्रस्य वीरमित्रोदयटीका विरचिताः । </a:t>
            </a:r>
          </a:p>
          <a:p>
            <a:pPr marL="625475">
              <a:buFont typeface="Wingdings" panose="05000000000000000000" pitchFamily="2" charset="2"/>
              <a:buChar char="q"/>
            </a:pPr>
            <a:r>
              <a:rPr lang="sa-IN" sz="3200" dirty="0">
                <a:latin typeface="Kokila" panose="020B0604020202020204" pitchFamily="34" charset="0"/>
                <a:cs typeface="Kokila" panose="020B0604020202020204" pitchFamily="34" charset="0"/>
              </a:rPr>
              <a:t>मिताक्षरानाम्नी टीका विद्वत्समाजे प्रमाणिकीति स्वीक्रियते । मिताक्षराटीका भारतीयहिन्दुविधावपि समादृता भवति । मिताक्षरा समग्रे भारतवर्षे न्यायालयेषु प्रामाणिकीरुपेण स्वीक्रियते ।</a:t>
            </a:r>
            <a:endParaRPr lang="en-IN" sz="3200" dirty="0"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6899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B1A89D5-AE58-14A8-B569-05A4338E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a-IN" b="0" i="0" dirty="0">
                <a:solidFill>
                  <a:srgbClr val="202122"/>
                </a:solidFill>
                <a:effectLst/>
                <a:latin typeface="Kokila" panose="020B0604020202020204" pitchFamily="34" charset="0"/>
                <a:cs typeface="Kokila" panose="020B0604020202020204" pitchFamily="34" charset="0"/>
              </a:rPr>
              <a:t>याज्ञवल्क्यस्मृतौ वर्णितविषयाः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063994E-36D4-47FF-3BAC-ED4DD04FFA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576873"/>
            <a:ext cx="11039668" cy="5169258"/>
          </a:xfrm>
        </p:spPr>
        <p:txBody>
          <a:bodyPr>
            <a:normAutofit/>
          </a:bodyPr>
          <a:lstStyle/>
          <a:p>
            <a:pPr marL="895350" lvl="1" indent="-541338" algn="just">
              <a:buFont typeface="Wingdings" panose="05000000000000000000" pitchFamily="2" charset="2"/>
              <a:buChar char="q"/>
            </a:pPr>
            <a:r>
              <a:rPr lang="sa-IN" sz="3000" dirty="0">
                <a:latin typeface="Kokila" panose="020B0604020202020204" pitchFamily="34" charset="0"/>
                <a:cs typeface="Kokila" panose="020B0604020202020204" pitchFamily="34" charset="0"/>
              </a:rPr>
              <a:t>प्रथमाध्याये (आचाराध्याये) उपोद्घात-प्रकरणं, ब्रह्मचारिप्रकरणं, विवाह-प्रकरणं, वर्णजातिविवेक-प्रकरणं, गृहस्थ-प्रकरणम्, स्नातवह-प्रकरणम्, भक्ष्याभक्ष्य-प्रकरणम्, द्रव्यशुद्धि प्रकरणम्, दान-प्रकरणम्, श्राद्ध्-प्रकरणम्, गणपतिकल्पप्रकरणम्, ग्रहशान्ति-प्रकरणम्, राजधर्म-प्रकरणम्, चेति त्रयोदश प्रकरणानि सन्ति । </a:t>
            </a:r>
          </a:p>
          <a:p>
            <a:pPr marL="895350" lvl="1" indent="-541338" algn="just">
              <a:buFont typeface="Wingdings" panose="05000000000000000000" pitchFamily="2" charset="2"/>
              <a:buChar char="q"/>
            </a:pPr>
            <a:r>
              <a:rPr lang="sa-IN" sz="3000" dirty="0">
                <a:latin typeface="Kokila" panose="020B0604020202020204" pitchFamily="34" charset="0"/>
                <a:cs typeface="Kokila" panose="020B0604020202020204" pitchFamily="34" charset="0"/>
              </a:rPr>
              <a:t>द्वितीये व्यवहाराध्याये साधाराव्यवहारमातृका, ऋणादानोपनिधि-साक्षी-लेख्य-दिव्य-दायविभाग-सीमाविवाद-स्वामिपालविवाद-अस्वामिविक्रय-दत्ताप्रदानिक-क्रीतानुशया-अभ्युपेत्याशुश्रूषा-संविदव्यतिक्रम-वेतनादानद्यूत- समाह्वय -वाक्पारुष्य-दण्डपारुष्य-साहसविक्रीयासम्प्रदानसम्भूयसमुत्थान-स्तेय-स्त्रीसङ्ग्रहणाख्यानि पंचविंशतिः प्रकरणानि सन्ति । </a:t>
            </a:r>
          </a:p>
          <a:p>
            <a:pPr marL="895350" lvl="1" indent="-541338" algn="just">
              <a:buFont typeface="Wingdings" panose="05000000000000000000" pitchFamily="2" charset="2"/>
              <a:buChar char="q"/>
            </a:pPr>
            <a:r>
              <a:rPr lang="sa-IN" sz="3000" dirty="0">
                <a:latin typeface="Kokila" panose="020B0604020202020204" pitchFamily="34" charset="0"/>
                <a:cs typeface="Kokila" panose="020B0604020202020204" pitchFamily="34" charset="0"/>
              </a:rPr>
              <a:t>ततश्च अन्तिमे तृतीये वा प्रायश्चित्ताध्यायेऽशौचप्रकरणम्, आपद्धर्मप्रकरणम्, वाणप्रस्थप्रकरणम्, यतिधर्मप्रकरणम्, प्रायश्चित्त-प्रकरणम्, प्रकीर्ण-प्रायश्चित्तानि चेति षट् प्रकरणानि समुपस्थापितानि । </a:t>
            </a:r>
          </a:p>
          <a:p>
            <a:pPr marL="895350" lvl="1" indent="-541338" algn="just">
              <a:buFont typeface="Wingdings" panose="05000000000000000000" pitchFamily="2" charset="2"/>
              <a:buChar char="q"/>
            </a:pPr>
            <a:r>
              <a:rPr lang="sa-IN" sz="3000" dirty="0">
                <a:latin typeface="Kokila" panose="020B0604020202020204" pitchFamily="34" charset="0"/>
                <a:cs typeface="Kokila" panose="020B0604020202020204" pitchFamily="34" charset="0"/>
              </a:rPr>
              <a:t>मनुस्मृतेरपेक्षया याज्ञवल्क्यस्मृतिरधिकव्यवस्थिता शृङ्खलिता च ।</a:t>
            </a:r>
            <a:endParaRPr lang="en-IN" sz="3000" dirty="0"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67883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77</TotalTime>
  <Words>188</Words>
  <Application>Microsoft Office PowerPoint</Application>
  <PresentationFormat>Custom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Opulent</vt:lpstr>
      <vt:lpstr>KHATRA ADIBASI MAHAVIDYALAYA</vt:lpstr>
      <vt:lpstr>स्मृतिः</vt:lpstr>
      <vt:lpstr>स्मृतिभेदाः</vt:lpstr>
      <vt:lpstr>याज्ञवल्क्यस्मृतिः</vt:lpstr>
      <vt:lpstr>याज्ञवल्क्यस्मृतौ वर्णितविषयाः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KHATRA ADIBASI MAHAVIDYALAYA</dc:title>
  <dc:creator>CC2226</dc:creator>
  <cp:lastModifiedBy>UGC2</cp:lastModifiedBy>
  <cp:revision>4</cp:revision>
  <dcterms:created xsi:type="dcterms:W3CDTF">2023-01-14T14:00:31Z</dcterms:created>
  <dcterms:modified xsi:type="dcterms:W3CDTF">2023-01-19T10:13:56Z</dcterms:modified>
</cp:coreProperties>
</file>